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67" r:id="rId6"/>
    <p:sldId id="271" r:id="rId7"/>
    <p:sldId id="265" r:id="rId8"/>
    <p:sldId id="266" r:id="rId9"/>
    <p:sldId id="268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725"/>
  </p:normalViewPr>
  <p:slideViewPr>
    <p:cSldViewPr snapToGrid="0">
      <p:cViewPr varScale="1">
        <p:scale>
          <a:sx n="113" d="100"/>
          <a:sy n="113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34FA-6A67-F04A-55CB-F3D672E2B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735" y="3825017"/>
            <a:ext cx="5078627" cy="1723167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WELCOME TO THE</a:t>
            </a:r>
            <a:br>
              <a:rPr lang="en-US" dirty="0"/>
            </a:br>
            <a:r>
              <a:rPr lang="en-US" dirty="0"/>
              <a:t>[City] </a:t>
            </a:r>
            <a:r>
              <a:rPr lang="en-US" dirty="0" err="1"/>
              <a:t>UserCon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4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734FA-6A67-F04A-55CB-F3D672E2B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8692" y="4485503"/>
            <a:ext cx="5078627" cy="10873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 TO THE</a:t>
            </a:r>
            <a:br>
              <a:rPr lang="en-US" dirty="0"/>
            </a:br>
            <a:r>
              <a:rPr lang="en-US" dirty="0"/>
              <a:t>[City] </a:t>
            </a:r>
            <a:r>
              <a:rPr lang="en-US" dirty="0" err="1"/>
              <a:t>UserCon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2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9DC5-C3F1-5C27-BEE9-D351B20DA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966" y="296562"/>
            <a:ext cx="11611233" cy="74204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0E986D-5EA0-018F-4FF5-F822A7DE6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967" y="115836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073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9DC5-C3F1-5C27-BEE9-D351B20DA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966" y="296562"/>
            <a:ext cx="11611233" cy="742048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0E986D-5EA0-018F-4FF5-F822A7DE6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967" y="1158360"/>
            <a:ext cx="11611232" cy="47852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13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9DC5-C3F1-5C27-BEE9-D351B20DA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2" y="2665970"/>
            <a:ext cx="5161008" cy="1526059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0E986D-5EA0-018F-4FF5-F822A7DE6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069" y="1248032"/>
            <a:ext cx="4992129" cy="5226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299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9DC5-C3F1-5C27-BEE9-D351B20DA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120" y="1220229"/>
            <a:ext cx="11421760" cy="917489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65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19DC5-C3F1-5C27-BEE9-D351B20DA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2" y="911310"/>
            <a:ext cx="5161008" cy="1526059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0E986D-5EA0-018F-4FF5-F822A7DE6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2644346"/>
            <a:ext cx="11483544" cy="37935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81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92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566A3B-51B5-BFC3-32F6-5EC7F8F69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7DAF2-2838-0B54-AB46-8CE43F212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71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49" r:id="rId3"/>
    <p:sldLayoutId id="2147483661" r:id="rId4"/>
    <p:sldLayoutId id="2147483662" r:id="rId5"/>
    <p:sldLayoutId id="2147483663" r:id="rId6"/>
    <p:sldLayoutId id="2147483664" r:id="rId7"/>
    <p:sldLayoutId id="214748365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expert.vmware.com/directory/pro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E998-3F03-8E5B-A792-3DB49672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vCommunity</a:t>
            </a:r>
            <a:r>
              <a:rPr lang="en-US" dirty="0"/>
              <a:t> and what’s in it for you!</a:t>
            </a:r>
          </a:p>
        </p:txBody>
      </p:sp>
    </p:spTree>
    <p:extLst>
      <p:ext uri="{BB962C8B-B14F-4D97-AF65-F5344CB8AC3E}">
        <p14:creationId xmlns:p14="http://schemas.microsoft.com/office/powerpoint/2010/main" val="4993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F13A-2AB7-1242-A69E-8FFAA8932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VMware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2C89B-B98B-BFE4-8634-17FD7DDEF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effectLst/>
              </a:rPr>
              <a:t>The VMware Community stands for: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</a:rPr>
              <a:t>ostering </a:t>
            </a:r>
            <a:r>
              <a:rPr lang="en-GB" b="1" dirty="0">
                <a:solidFill>
                  <a:srgbClr val="C00000"/>
                </a:solidFill>
                <a:effectLst/>
              </a:rPr>
              <a:t>collaboration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</a:rPr>
              <a:t>, </a:t>
            </a:r>
            <a:r>
              <a:rPr lang="en-GB" b="1" dirty="0">
                <a:solidFill>
                  <a:srgbClr val="C00000"/>
                </a:solidFill>
                <a:effectLst/>
              </a:rPr>
              <a:t>innovation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</a:rPr>
              <a:t>, and </a:t>
            </a:r>
            <a:r>
              <a:rPr lang="en-GB" b="1" dirty="0">
                <a:solidFill>
                  <a:srgbClr val="C00000"/>
                </a:solidFill>
                <a:effectLst/>
              </a:rPr>
              <a:t>knowledge sharing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</a:rPr>
              <a:t>among professionals, enthusiasts, partners, customers, and developers who are engaged with </a:t>
            </a:r>
            <a:r>
              <a:rPr lang="en-GB" b="1" dirty="0">
                <a:solidFill>
                  <a:srgbClr val="C00000"/>
                </a:solidFill>
                <a:effectLst/>
              </a:rPr>
              <a:t>VMware's technologies and solutions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</a:rPr>
              <a:t>. 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</a:rPr>
              <a:t>Platform for individuals to </a:t>
            </a:r>
            <a:r>
              <a:rPr lang="en-GB" b="1" dirty="0">
                <a:solidFill>
                  <a:srgbClr val="C00000"/>
                </a:solidFill>
                <a:effectLst/>
              </a:rPr>
              <a:t>connect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</a:rPr>
              <a:t>, </a:t>
            </a:r>
            <a:r>
              <a:rPr lang="en-GB" b="1" dirty="0">
                <a:solidFill>
                  <a:srgbClr val="C00000"/>
                </a:solidFill>
                <a:effectLst/>
              </a:rPr>
              <a:t>learn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</a:rPr>
              <a:t>, and </a:t>
            </a:r>
            <a:r>
              <a:rPr lang="en-GB" b="1" dirty="0">
                <a:solidFill>
                  <a:srgbClr val="C00000"/>
                </a:solidFill>
                <a:effectLst/>
              </a:rPr>
              <a:t>contribute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</a:rPr>
              <a:t> to the advancement of VMware products, best practices, and the broader IT ecosystem. 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</a:rPr>
              <a:t>Encompasses </a:t>
            </a:r>
            <a:r>
              <a:rPr lang="en-GB" b="1" dirty="0">
                <a:solidFill>
                  <a:srgbClr val="C00000"/>
                </a:solidFill>
                <a:effectLst/>
              </a:rPr>
              <a:t>various channels and forums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</a:rPr>
              <a:t>, including 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  <a:effectLst/>
              </a:rPr>
              <a:t>online communities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</a:rPr>
              <a:t>, user groups, forums, social media platforms, events, and training programs, where members can </a:t>
            </a:r>
            <a:r>
              <a:rPr lang="en-GB" b="1" dirty="0">
                <a:solidFill>
                  <a:srgbClr val="C00000"/>
                </a:solidFill>
                <a:effectLst/>
              </a:rPr>
              <a:t>exchange ideas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</a:rPr>
              <a:t>, seek assistance, </a:t>
            </a:r>
            <a:r>
              <a:rPr lang="en-GB" b="1" dirty="0">
                <a:solidFill>
                  <a:srgbClr val="C00000"/>
                </a:solidFill>
                <a:effectLst/>
              </a:rPr>
              <a:t>share expertise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</a:rPr>
              <a:t>, and stay updated on the latest developments in virtualization, cloud computing, networking, and related areas. </a:t>
            </a: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</a:rPr>
              <a:t>The VMware community plays a </a:t>
            </a:r>
            <a:r>
              <a:rPr lang="en-GB" b="1" dirty="0">
                <a:solidFill>
                  <a:srgbClr val="C00000"/>
                </a:solidFill>
                <a:effectLst/>
              </a:rPr>
              <a:t>crucial role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</a:rPr>
              <a:t>in empowering its members to maximize the value of VMware solutions, </a:t>
            </a:r>
            <a:r>
              <a:rPr lang="en-GB" b="1" dirty="0">
                <a:solidFill>
                  <a:srgbClr val="C00000"/>
                </a:solidFill>
                <a:effectLst/>
              </a:rPr>
              <a:t>drive innovation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</a:rPr>
              <a:t>, solve challenges, and </a:t>
            </a:r>
            <a:r>
              <a:rPr lang="en-GB" b="1" dirty="0">
                <a:solidFill>
                  <a:srgbClr val="C00000"/>
                </a:solidFill>
                <a:effectLst/>
              </a:rPr>
              <a:t>advance their careers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  <a:effectLst/>
              </a:rPr>
              <a:t>in the rapidly evolving field of technology.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5110D-7F15-59E0-8819-465E53DE92AA}"/>
              </a:ext>
            </a:extLst>
          </p:cNvPr>
          <p:cNvSpPr txBox="1"/>
          <p:nvPr/>
        </p:nvSpPr>
        <p:spPr>
          <a:xfrm>
            <a:off x="7518401" y="6386611"/>
            <a:ext cx="386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vCommunity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and what’s in it for you!</a:t>
            </a:r>
            <a:endParaRPr lang="en-NL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4281-3761-F43B-433F-D0123B9B5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5364B-003F-1CE3-0592-A724E1CC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18" y="1140178"/>
            <a:ext cx="7399182" cy="423607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Dennis Mertens, ITQ</a:t>
            </a:r>
            <a:br>
              <a:rPr lang="en-US" dirty="0"/>
            </a:br>
            <a:r>
              <a:rPr lang="en-US" dirty="0"/>
              <a:t>	</a:t>
            </a:r>
            <a:r>
              <a:rPr lang="en-US" sz="2200" dirty="0"/>
              <a:t>SDDC Consultant</a:t>
            </a:r>
            <a:endParaRPr lang="en-US" dirty="0"/>
          </a:p>
          <a:p>
            <a:pPr marL="457200" lvl="1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/>
              <a:t>Vladimir </a:t>
            </a:r>
            <a:r>
              <a:rPr lang="en-US" dirty="0" err="1"/>
              <a:t>Velikov</a:t>
            </a:r>
            <a:r>
              <a:rPr lang="en-US" dirty="0"/>
              <a:t>, Broadcom</a:t>
            </a:r>
            <a:br>
              <a:rPr lang="en-US" dirty="0"/>
            </a:br>
            <a:r>
              <a:rPr lang="en-US" dirty="0"/>
              <a:t>	</a:t>
            </a:r>
            <a:r>
              <a:rPr lang="en-US" sz="2200" dirty="0"/>
              <a:t>R&amp;D Software Engineer</a:t>
            </a:r>
            <a:endParaRPr lang="en-US" dirty="0"/>
          </a:p>
          <a:p>
            <a:pPr marL="457200" lvl="1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dirty="0" err="1"/>
              <a:t>Wouter</a:t>
            </a:r>
            <a:r>
              <a:rPr lang="en-US" dirty="0"/>
              <a:t> </a:t>
            </a:r>
            <a:r>
              <a:rPr lang="en-US" dirty="0" err="1"/>
              <a:t>Kursten</a:t>
            </a:r>
            <a:r>
              <a:rPr lang="en-US" dirty="0"/>
              <a:t>, </a:t>
            </a:r>
            <a:r>
              <a:rPr lang="en-US" dirty="0" err="1"/>
              <a:t>ControlUP</a:t>
            </a:r>
            <a:br>
              <a:rPr lang="en-US" dirty="0"/>
            </a:br>
            <a:r>
              <a:rPr lang="en-US" dirty="0"/>
              <a:t>	</a:t>
            </a:r>
            <a:r>
              <a:rPr lang="en-US" sz="2200" dirty="0"/>
              <a:t>Senior Professional Services Engineer, TAM</a:t>
            </a:r>
            <a:endParaRPr lang="en-US" dirty="0"/>
          </a:p>
          <a:p>
            <a:pPr marL="457200" lvl="1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dirty="0"/>
              <a:t>Richard van Dantzig, ITQ</a:t>
            </a:r>
            <a:br>
              <a:rPr lang="en-US" dirty="0"/>
            </a:br>
            <a:r>
              <a:rPr lang="en-US" dirty="0"/>
              <a:t>	</a:t>
            </a:r>
            <a:r>
              <a:rPr lang="en-US" sz="2200" dirty="0"/>
              <a:t>SDDC Consultant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 descr="Onafhankelijke VMware knowledge partner - ITQ">
            <a:extLst>
              <a:ext uri="{FF2B5EF4-FFF2-40B4-BE49-F238E27FC236}">
                <a16:creationId xmlns:a16="http://schemas.microsoft.com/office/drawing/2014/main" id="{E2B7D492-E894-C7ED-C606-D0A06E8A2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869" y="1299981"/>
            <a:ext cx="1228939" cy="6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109319-7256-BB6D-D10C-25414F99D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153" y="2546854"/>
            <a:ext cx="1988674" cy="59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trolUp | sva.de">
            <a:extLst>
              <a:ext uri="{FF2B5EF4-FFF2-40B4-BE49-F238E27FC236}">
                <a16:creationId xmlns:a16="http://schemas.microsoft.com/office/drawing/2014/main" id="{F0CB09A0-99D5-E78A-5B19-8969E9A4C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694" y="3628977"/>
            <a:ext cx="2410327" cy="6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F304E2-3F13-85A6-0B41-5B23C70DB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223" y="4468924"/>
            <a:ext cx="909614" cy="1069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2EAAEA-C0FA-CB51-5D8C-2BA5CE9EA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3472" y="3299113"/>
            <a:ext cx="910365" cy="1131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8C69A2-B875-4214-D3F0-E130179B26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3472" y="1038610"/>
            <a:ext cx="910365" cy="1069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81679-727A-27E9-CB1E-D6E8A65984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6042" y="2145790"/>
            <a:ext cx="897104" cy="1115460"/>
          </a:xfrm>
          <a:prstGeom prst="rect">
            <a:avLst/>
          </a:prstGeom>
        </p:spPr>
      </p:pic>
      <p:pic>
        <p:nvPicPr>
          <p:cNvPr id="8" name="Picture 2" descr="Onafhankelijke VMware knowledge partner - ITQ">
            <a:extLst>
              <a:ext uri="{FF2B5EF4-FFF2-40B4-BE49-F238E27FC236}">
                <a16:creationId xmlns:a16="http://schemas.microsoft.com/office/drawing/2014/main" id="{01490305-F3AD-9694-9684-261B1F3DF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868" y="4838289"/>
            <a:ext cx="1228939" cy="6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55ECAC-01E4-708D-1DB0-28235D3F677E}"/>
              </a:ext>
            </a:extLst>
          </p:cNvPr>
          <p:cNvSpPr txBox="1"/>
          <p:nvPr/>
        </p:nvSpPr>
        <p:spPr>
          <a:xfrm>
            <a:off x="7518401" y="6386611"/>
            <a:ext cx="386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vCommunity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and what’s in it for you!</a:t>
            </a:r>
            <a:endParaRPr lang="en-NL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6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4281-3761-F43B-433F-D0123B9B5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Stay Connected &amp; Get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5364B-003F-1CE3-0592-A724E1CC3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vExpert</a:t>
            </a:r>
            <a:r>
              <a:rPr lang="en-US" dirty="0"/>
              <a:t> (VMware’s Global Evangelist Program) – </a:t>
            </a:r>
            <a:r>
              <a:rPr lang="en-US" dirty="0" err="1"/>
              <a:t>vexpert.vmware.com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/>
              <a:t>VMware VMTN (Forums) – </a:t>
            </a:r>
            <a:r>
              <a:rPr lang="en-US" dirty="0" err="1"/>
              <a:t>communities.vmware.com</a:t>
            </a:r>
            <a:endParaRPr lang="en-US" dirty="0"/>
          </a:p>
          <a:p>
            <a:r>
              <a:rPr lang="en-US" dirty="0"/>
              <a:t>VMUG (VMware User Group) – </a:t>
            </a:r>
            <a:r>
              <a:rPr lang="en-US" dirty="0" err="1"/>
              <a:t>vmugnl.nl</a:t>
            </a:r>
            <a:r>
              <a:rPr lang="en-US" dirty="0"/>
              <a:t> / </a:t>
            </a:r>
            <a:r>
              <a:rPr lang="en-US" dirty="0" err="1"/>
              <a:t>vmug.com</a:t>
            </a:r>
            <a:r>
              <a:rPr lang="en-US" dirty="0"/>
              <a:t> </a:t>
            </a:r>
          </a:p>
          <a:p>
            <a:r>
              <a:rPr lang="en-US" dirty="0"/>
              <a:t>VMware {code} : free developer program – </a:t>
            </a:r>
            <a:r>
              <a:rPr lang="en-US" dirty="0" err="1"/>
              <a:t>developer.vmware.com</a:t>
            </a:r>
            <a:endParaRPr lang="en-US" dirty="0"/>
          </a:p>
          <a:p>
            <a:r>
              <a:rPr lang="en-US" dirty="0"/>
              <a:t>VMware Blogger Program – </a:t>
            </a:r>
            <a:r>
              <a:rPr lang="en-US" dirty="0" err="1"/>
              <a:t>blogs.vmware.com</a:t>
            </a:r>
            <a:endParaRPr lang="en-US" dirty="0"/>
          </a:p>
          <a:p>
            <a:r>
              <a:rPr lang="en-US"/>
              <a:t>VMware </a:t>
            </a:r>
            <a:r>
              <a:rPr lang="en-US" dirty="0"/>
              <a:t>Champions : appreciation and gain recognition, exclusive benefits</a:t>
            </a:r>
          </a:p>
          <a:p>
            <a:r>
              <a:rPr lang="en-US" dirty="0"/>
              <a:t>VMware Rewards : learn, participate and earn (rewards)</a:t>
            </a:r>
          </a:p>
          <a:p>
            <a:r>
              <a:rPr lang="en-US" dirty="0" err="1"/>
              <a:t>vBreakfast</a:t>
            </a:r>
            <a:r>
              <a:rPr lang="en-US" dirty="0"/>
              <a:t> EMEA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A3C585-398C-B641-338B-4DAA789DB266}"/>
              </a:ext>
            </a:extLst>
          </p:cNvPr>
          <p:cNvSpPr txBox="1"/>
          <p:nvPr/>
        </p:nvSpPr>
        <p:spPr>
          <a:xfrm>
            <a:off x="7518401" y="6386611"/>
            <a:ext cx="386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vCommunity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and what’s in it for you!</a:t>
            </a:r>
            <a:endParaRPr lang="en-NL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A774-42F0-9BDD-4C0D-CBCFB93F3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vExpert</a:t>
            </a:r>
            <a:r>
              <a:rPr lang="en-US" dirty="0"/>
              <a:t> PROs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104FD-5490-4D17-49E3-79E7E9D89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Dutch </a:t>
            </a:r>
            <a:r>
              <a:rPr lang="en-US" dirty="0" err="1"/>
              <a:t>vExpert</a:t>
            </a:r>
            <a:r>
              <a:rPr lang="en-US" dirty="0"/>
              <a:t> PROs (at the moment):</a:t>
            </a:r>
          </a:p>
          <a:p>
            <a:pPr lvl="1"/>
            <a:r>
              <a:rPr lang="en-US" dirty="0"/>
              <a:t>Bart </a:t>
            </a:r>
            <a:r>
              <a:rPr lang="en-US" dirty="0" err="1"/>
              <a:t>Peeters</a:t>
            </a:r>
            <a:endParaRPr lang="en-US" dirty="0"/>
          </a:p>
          <a:p>
            <a:pPr lvl="1"/>
            <a:r>
              <a:rPr lang="en-US" dirty="0"/>
              <a:t>Johan Dijkstra</a:t>
            </a:r>
          </a:p>
          <a:p>
            <a:pPr lvl="1"/>
            <a:r>
              <a:rPr lang="en-US" dirty="0"/>
              <a:t>Joris </a:t>
            </a:r>
            <a:r>
              <a:rPr lang="en-US" dirty="0" err="1"/>
              <a:t>Adriaanse</a:t>
            </a:r>
            <a:endParaRPr lang="en-US" dirty="0"/>
          </a:p>
          <a:p>
            <a:pPr lvl="1"/>
            <a:r>
              <a:rPr lang="en-US" dirty="0"/>
              <a:t>Ivan de </a:t>
            </a:r>
            <a:r>
              <a:rPr lang="en-US" dirty="0" err="1"/>
              <a:t>Mes</a:t>
            </a:r>
            <a:endParaRPr lang="en-US" dirty="0"/>
          </a:p>
          <a:p>
            <a:pPr lvl="1"/>
            <a:r>
              <a:rPr lang="en-US" dirty="0"/>
              <a:t>Laurens van </a:t>
            </a:r>
            <a:r>
              <a:rPr lang="en-US" dirty="0" err="1"/>
              <a:t>Duijn</a:t>
            </a:r>
            <a:endParaRPr lang="en-US" dirty="0"/>
          </a:p>
          <a:p>
            <a:pPr lvl="1"/>
            <a:r>
              <a:rPr lang="en-US" dirty="0"/>
              <a:t>Michelle </a:t>
            </a:r>
            <a:r>
              <a:rPr lang="en-US" dirty="0" err="1"/>
              <a:t>Goossens</a:t>
            </a:r>
            <a:endParaRPr lang="en-US" dirty="0"/>
          </a:p>
          <a:p>
            <a:pPr lvl="1"/>
            <a:r>
              <a:rPr lang="en-US" dirty="0"/>
              <a:t>Remi </a:t>
            </a:r>
            <a:r>
              <a:rPr lang="en-US" dirty="0" err="1"/>
              <a:t>Schipperus</a:t>
            </a:r>
            <a:endParaRPr lang="en-US" dirty="0"/>
          </a:p>
          <a:p>
            <a:pPr lvl="1"/>
            <a:r>
              <a:rPr lang="en-US" dirty="0"/>
              <a:t>Richard van Dantzig</a:t>
            </a:r>
          </a:p>
          <a:p>
            <a:pPr lvl="1"/>
            <a:r>
              <a:rPr lang="en-US" dirty="0"/>
              <a:t>Ronald de Jong</a:t>
            </a:r>
          </a:p>
          <a:p>
            <a:pPr lvl="1"/>
            <a:r>
              <a:rPr lang="en-US" dirty="0"/>
              <a:t>Wouter </a:t>
            </a:r>
            <a:r>
              <a:rPr lang="en-US" dirty="0" err="1"/>
              <a:t>Kursten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fr-FR" dirty="0">
                <a:hlinkClick r:id="rId2"/>
              </a:rPr>
              <a:t>https://vexpert.vmware.com/directory/pro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E38D1-64F7-9FD3-E043-42A0F3A15195}"/>
              </a:ext>
            </a:extLst>
          </p:cNvPr>
          <p:cNvSpPr txBox="1"/>
          <p:nvPr/>
        </p:nvSpPr>
        <p:spPr>
          <a:xfrm>
            <a:off x="7518401" y="6386611"/>
            <a:ext cx="386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vCommunity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and what’s in it for you!</a:t>
            </a:r>
            <a:endParaRPr lang="en-NL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7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ank You Text, Handwritten. Calligraphy Afbeelding door Santy Kamal ·  Creative Fabrica">
            <a:extLst>
              <a:ext uri="{FF2B5EF4-FFF2-40B4-BE49-F238E27FC236}">
                <a16:creationId xmlns:a16="http://schemas.microsoft.com/office/drawing/2014/main" id="{4A40F7E5-8B11-0DA8-FE75-455EEE927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81" y="296562"/>
            <a:ext cx="7780545" cy="542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31685E-CBBB-4CD7-22D2-29AD6E64D24D}"/>
              </a:ext>
            </a:extLst>
          </p:cNvPr>
          <p:cNvSpPr txBox="1"/>
          <p:nvPr/>
        </p:nvSpPr>
        <p:spPr>
          <a:xfrm>
            <a:off x="7518401" y="6386611"/>
            <a:ext cx="386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vCommunity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and what’s in it for you!</a:t>
            </a:r>
            <a:endParaRPr lang="en-NL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7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263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b8de13-c7c3-4782-a75d-a83bba901197" xsi:nil="true"/>
    <lcf76f155ced4ddcb4097134ff3c332f xmlns="a58eaed8-3a70-44a6-ae34-877afb169bf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998FDDA16D77418582C1B4005E90E8" ma:contentTypeVersion="18" ma:contentTypeDescription="Create a new document." ma:contentTypeScope="" ma:versionID="52722aa5243cbdfb09aa69bed20a3b7c">
  <xsd:schema xmlns:xsd="http://www.w3.org/2001/XMLSchema" xmlns:xs="http://www.w3.org/2001/XMLSchema" xmlns:p="http://schemas.microsoft.com/office/2006/metadata/properties" xmlns:ns2="a58eaed8-3a70-44a6-ae34-877afb169bf1" xmlns:ns3="b6b8de13-c7c3-4782-a75d-a83bba901197" targetNamespace="http://schemas.microsoft.com/office/2006/metadata/properties" ma:root="true" ma:fieldsID="6306066f2e9f7256cb1c57b0dacd6e1b" ns2:_="" ns3:_="">
    <xsd:import namespace="a58eaed8-3a70-44a6-ae34-877afb169bf1"/>
    <xsd:import namespace="b6b8de13-c7c3-4782-a75d-a83bba9011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eaed8-3a70-44a6-ae34-877afb169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970bcee-5342-47fa-aaeb-95d4aa5903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8de13-c7c3-4782-a75d-a83bba90119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f479fbe-5518-4deb-b338-76089a58c45e}" ma:internalName="TaxCatchAll" ma:showField="CatchAllData" ma:web="b6b8de13-c7c3-4782-a75d-a83bba9011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6F6818-FC73-4DAE-B64A-13EB961230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BA663C-FF07-4B75-B89C-63A1CFDB8617}">
  <ds:schemaRefs>
    <ds:schemaRef ds:uri="http://schemas.microsoft.com/office/2006/metadata/properties"/>
    <ds:schemaRef ds:uri="http://schemas.microsoft.com/office/2006/documentManagement/types"/>
    <ds:schemaRef ds:uri="b6b8de13-c7c3-4782-a75d-a83bba901197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a58eaed8-3a70-44a6-ae34-877afb169bf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53D9AB-6764-4F8A-902D-8A910F6A51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8eaed8-3a70-44a6-ae34-877afb169bf1"/>
    <ds:schemaRef ds:uri="b6b8de13-c7c3-4782-a75d-a83bba9011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3975</TotalTime>
  <Words>378</Words>
  <Application>Microsoft Macintosh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vCommunity and what’s in it for you!</vt:lpstr>
      <vt:lpstr>VMware Community</vt:lpstr>
      <vt:lpstr>Panelists</vt:lpstr>
      <vt:lpstr>Stay Connected &amp; Get involved</vt:lpstr>
      <vt:lpstr>vExpert PROs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McClendon (IG)</dc:creator>
  <cp:lastModifiedBy>Dennis Mertens</cp:lastModifiedBy>
  <cp:revision>40</cp:revision>
  <dcterms:created xsi:type="dcterms:W3CDTF">2023-12-15T16:18:32Z</dcterms:created>
  <dcterms:modified xsi:type="dcterms:W3CDTF">2024-03-26T22:26:08Z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0x01010090998FDDA16D77418582C1B4005E90E8</vt:lpwstr>
  </property>
</Properties>
</file>